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4" r:id="rId6"/>
    <p:sldId id="271" r:id="rId7"/>
    <p:sldId id="265" r:id="rId8"/>
    <p:sldId id="266" r:id="rId9"/>
    <p:sldId id="260" r:id="rId10"/>
    <p:sldId id="261" r:id="rId11"/>
    <p:sldId id="262" r:id="rId12"/>
    <p:sldId id="263" r:id="rId13"/>
    <p:sldId id="267" r:id="rId14"/>
    <p:sldId id="268" r:id="rId15"/>
    <p:sldId id="269" r:id="rId16"/>
    <p:sldId id="270"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76" autoAdjust="0"/>
    <p:restoredTop sz="94730" autoAdjust="0"/>
  </p:normalViewPr>
  <p:slideViewPr>
    <p:cSldViewPr>
      <p:cViewPr varScale="1">
        <p:scale>
          <a:sx n="106" d="100"/>
          <a:sy n="106" d="100"/>
        </p:scale>
        <p:origin x="103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254063-069C-4B0D-8711-6DD8FFD96D26}" type="datetimeFigureOut">
              <a:rPr lang="en-US" smtClean="0"/>
              <a:t>1/29/2016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20208-6C1A-439F-A7A9-3481D5C52CAF}" type="slidenum">
              <a:rPr lang="en-US" smtClean="0"/>
              <a:t>‹#›</a:t>
            </a:fld>
            <a:endParaRPr lang="en-US"/>
          </a:p>
        </p:txBody>
      </p:sp>
    </p:spTree>
    <p:extLst>
      <p:ext uri="{BB962C8B-B14F-4D97-AF65-F5344CB8AC3E}">
        <p14:creationId xmlns:p14="http://schemas.microsoft.com/office/powerpoint/2010/main" val="237444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920208-6C1A-439F-A7A9-3481D5C52CAF}" type="slidenum">
              <a:rPr lang="en-US" smtClean="0"/>
              <a:t>16</a:t>
            </a:fld>
            <a:endParaRPr lang="en-US"/>
          </a:p>
        </p:txBody>
      </p:sp>
    </p:spTree>
    <p:extLst>
      <p:ext uri="{BB962C8B-B14F-4D97-AF65-F5344CB8AC3E}">
        <p14:creationId xmlns:p14="http://schemas.microsoft.com/office/powerpoint/2010/main" val="1890971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920208-6C1A-439F-A7A9-3481D5C52CAF}" type="slidenum">
              <a:rPr lang="en-US" smtClean="0"/>
              <a:t>18</a:t>
            </a:fld>
            <a:endParaRPr lang="en-US"/>
          </a:p>
        </p:txBody>
      </p:sp>
    </p:spTree>
    <p:extLst>
      <p:ext uri="{BB962C8B-B14F-4D97-AF65-F5344CB8AC3E}">
        <p14:creationId xmlns:p14="http://schemas.microsoft.com/office/powerpoint/2010/main" val="42083378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533400"/>
            <a:ext cx="8763000" cy="533400"/>
          </a:xfrm>
        </p:spPr>
        <p:txBody>
          <a:bodyPr anchor="t"/>
          <a:lstStyle>
            <a:lvl1pPr algn="ctr">
              <a:defRPr>
                <a:solidFill>
                  <a:schemeClr val="bg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228600" y="1219200"/>
            <a:ext cx="8763000" cy="381000"/>
          </a:xfrm>
        </p:spPr>
        <p:txBody>
          <a:bodyPr anchor="ctr"/>
          <a:lstStyle>
            <a:lvl1pPr marL="0" indent="0" algn="ctr">
              <a:buFontTx/>
              <a:buNone/>
              <a:defRPr sz="2400">
                <a:solidFill>
                  <a:schemeClr val="bg1"/>
                </a:solidFill>
              </a:defRPr>
            </a:lvl1pPr>
          </a:lstStyle>
          <a:p>
            <a:r>
              <a:rPr lang="en-US" smtClean="0"/>
              <a:t>Click to edit Master subtitle style</a:t>
            </a:r>
            <a:endParaRPr lang="en-US"/>
          </a:p>
        </p:txBody>
      </p:sp>
      <p:sp>
        <p:nvSpPr>
          <p:cNvPr id="3109" name="Rectangle 37"/>
          <p:cNvSpPr>
            <a:spLocks noGrp="1" noChangeArrowheads="1"/>
          </p:cNvSpPr>
          <p:nvPr>
            <p:ph type="dt" sz="half" idx="2"/>
          </p:nvPr>
        </p:nvSpPr>
        <p:spPr/>
        <p:txBody>
          <a:bodyPr/>
          <a:lstStyle>
            <a:lvl1pPr>
              <a:defRPr>
                <a:solidFill>
                  <a:schemeClr val="bg1"/>
                </a:solidFill>
              </a:defRPr>
            </a:lvl1pPr>
          </a:lstStyle>
          <a:p>
            <a:endParaRPr lang="en-US"/>
          </a:p>
        </p:txBody>
      </p:sp>
      <p:sp>
        <p:nvSpPr>
          <p:cNvPr id="3110" name="Rectangle 38"/>
          <p:cNvSpPr>
            <a:spLocks noGrp="1" noChangeArrowheads="1"/>
          </p:cNvSpPr>
          <p:nvPr>
            <p:ph type="ftr" sz="quarter" idx="3"/>
          </p:nvPr>
        </p:nvSpPr>
        <p:spPr/>
        <p:txBody>
          <a:bodyPr/>
          <a:lstStyle>
            <a:lvl1pPr>
              <a:defRPr>
                <a:solidFill>
                  <a:schemeClr val="bg1"/>
                </a:solidFill>
              </a:defRPr>
            </a:lvl1pPr>
          </a:lstStyle>
          <a:p>
            <a:endParaRPr lang="en-US"/>
          </a:p>
        </p:txBody>
      </p:sp>
      <p:sp>
        <p:nvSpPr>
          <p:cNvPr id="3111" name="Rectangle 39"/>
          <p:cNvSpPr>
            <a:spLocks noGrp="1" noChangeArrowheads="1"/>
          </p:cNvSpPr>
          <p:nvPr>
            <p:ph type="sldNum" sz="quarter" idx="4"/>
          </p:nvPr>
        </p:nvSpPr>
        <p:spPr/>
        <p:txBody>
          <a:bodyPr/>
          <a:lstStyle>
            <a:lvl1pPr>
              <a:defRPr>
                <a:solidFill>
                  <a:schemeClr val="bg1"/>
                </a:solidFill>
              </a:defRPr>
            </a:lvl1pPr>
          </a:lstStyle>
          <a:p>
            <a:fld id="{6CE6D234-5B15-4F57-A341-49E536FA566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CD0E2B-83EA-4A1A-B291-188EB9EAEAC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81000"/>
            <a:ext cx="21907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81000"/>
            <a:ext cx="64198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3B02DC-EC3B-4D03-AD1B-F9DC7428FBD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D0540-2935-43D8-A833-1775FCF46C9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A3EA5E-726F-4EE5-ACA8-1798D4581E7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5240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5240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FAD85E-67E3-430E-947A-0CA28D6386A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65BBBC6-BC40-4EC4-8497-BABDC981DB1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2388127-A561-4621-8E2E-FB7E4A5ECEF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5090BC8-4BD8-4617-9F64-79F43A50AD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241501-DCDB-4EA3-997A-73F8E797C12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8CC7B7-B9B4-43DC-8337-9353C643D1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81000"/>
            <a:ext cx="8763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524000"/>
            <a:ext cx="80772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1" name="Rectangle 17"/>
          <p:cNvSpPr>
            <a:spLocks noGrp="1" noChangeArrowheads="1"/>
          </p:cNvSpPr>
          <p:nvPr>
            <p:ph type="dt" sz="half" idx="2"/>
          </p:nvPr>
        </p:nvSpPr>
        <p:spPr bwMode="auto">
          <a:xfrm>
            <a:off x="914400" y="6400800"/>
            <a:ext cx="19812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endParaRPr lang="en-US"/>
          </a:p>
        </p:txBody>
      </p:sp>
      <p:sp>
        <p:nvSpPr>
          <p:cNvPr id="1042" name="Rectangle 18"/>
          <p:cNvSpPr>
            <a:spLocks noGrp="1" noChangeArrowheads="1"/>
          </p:cNvSpPr>
          <p:nvPr>
            <p:ph type="ftr" sz="quarter" idx="3"/>
          </p:nvPr>
        </p:nvSpPr>
        <p:spPr bwMode="auto">
          <a:xfrm>
            <a:off x="3403600" y="6400800"/>
            <a:ext cx="26733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lvl1pPr>
          </a:lstStyle>
          <a:p>
            <a:endParaRPr lang="en-US"/>
          </a:p>
        </p:txBody>
      </p:sp>
      <p:sp>
        <p:nvSpPr>
          <p:cNvPr id="1043" name="Rectangle 19"/>
          <p:cNvSpPr>
            <a:spLocks noGrp="1" noChangeArrowheads="1"/>
          </p:cNvSpPr>
          <p:nvPr>
            <p:ph type="sldNum" sz="quarter" idx="4"/>
          </p:nvPr>
        </p:nvSpPr>
        <p:spPr bwMode="auto">
          <a:xfrm>
            <a:off x="6586538" y="6400800"/>
            <a:ext cx="2405062"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fld id="{3E10866A-D393-4355-B5FA-50EA8ED80E9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Criticism</a:t>
            </a:r>
            <a:endParaRPr lang="en-US" dirty="0"/>
          </a:p>
        </p:txBody>
      </p:sp>
      <p:sp>
        <p:nvSpPr>
          <p:cNvPr id="3" name="Subtitle 2"/>
          <p:cNvSpPr>
            <a:spLocks noGrp="1"/>
          </p:cNvSpPr>
          <p:nvPr>
            <p:ph type="subTitle" idx="1"/>
          </p:nvPr>
        </p:nvSpPr>
        <p:spPr/>
        <p:txBody>
          <a:bodyPr/>
          <a:lstStyle/>
          <a:p>
            <a:r>
              <a:rPr lang="en-US" dirty="0" smtClean="0"/>
              <a:t>Schools of Literary Theory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Psychoanalytic Theory Applied to Literature</a:t>
            </a:r>
            <a:endParaRPr lang="en-US" sz="3200" dirty="0"/>
          </a:p>
        </p:txBody>
      </p:sp>
      <p:sp>
        <p:nvSpPr>
          <p:cNvPr id="3" name="Content Placeholder 2"/>
          <p:cNvSpPr>
            <a:spLocks noGrp="1"/>
          </p:cNvSpPr>
          <p:nvPr>
            <p:ph idx="1"/>
          </p:nvPr>
        </p:nvSpPr>
        <p:spPr/>
        <p:txBody>
          <a:bodyPr/>
          <a:lstStyle/>
          <a:p>
            <a:pPr>
              <a:buNone/>
            </a:pPr>
            <a:r>
              <a:rPr lang="en-US" dirty="0" smtClean="0"/>
              <a:t>Critics look for the following in the work as a whole or the characters:</a:t>
            </a:r>
          </a:p>
          <a:p>
            <a:r>
              <a:rPr lang="en-US" dirty="0" smtClean="0"/>
              <a:t>Repression and Fears from Childhood</a:t>
            </a:r>
          </a:p>
          <a:p>
            <a:r>
              <a:rPr lang="en-US" dirty="0" smtClean="0"/>
              <a:t>Family Dynamics and Power Struggle (Oedipal)</a:t>
            </a:r>
          </a:p>
          <a:p>
            <a:r>
              <a:rPr lang="en-US" dirty="0" smtClean="0"/>
              <a:t>Psychological state of the Author</a:t>
            </a:r>
          </a:p>
          <a:p>
            <a:r>
              <a:rPr lang="en-US" dirty="0" smtClean="0"/>
              <a:t>Psychological effects and  motives of the reader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Marxist Criticism</a:t>
            </a:r>
            <a:endParaRPr lang="en-US" dirty="0"/>
          </a:p>
        </p:txBody>
      </p:sp>
      <p:sp>
        <p:nvSpPr>
          <p:cNvPr id="3" name="Content Placeholder 2"/>
          <p:cNvSpPr>
            <a:spLocks noGrp="1"/>
          </p:cNvSpPr>
          <p:nvPr>
            <p:ph idx="1"/>
          </p:nvPr>
        </p:nvSpPr>
        <p:spPr/>
        <p:txBody>
          <a:bodyPr/>
          <a:lstStyle/>
          <a:p>
            <a:pPr>
              <a:buNone/>
            </a:pPr>
            <a:r>
              <a:rPr lang="en-US" dirty="0" smtClean="0"/>
              <a:t>Main Idea:  Class Struggle, Economics</a:t>
            </a:r>
          </a:p>
          <a:p>
            <a:pPr>
              <a:buNone/>
            </a:pPr>
            <a:r>
              <a:rPr lang="en-US" dirty="0" smtClean="0"/>
              <a:t>Based on the theories of Karl Marx:</a:t>
            </a:r>
          </a:p>
          <a:p>
            <a:r>
              <a:rPr lang="en-US" dirty="0" smtClean="0"/>
              <a:t>Oppression of the working class</a:t>
            </a:r>
          </a:p>
          <a:p>
            <a:r>
              <a:rPr lang="en-US" dirty="0" smtClean="0"/>
              <a:t>How the elite class benefits from that oppression</a:t>
            </a:r>
          </a:p>
          <a:p>
            <a:r>
              <a:rPr lang="en-US" dirty="0" smtClean="0"/>
              <a:t>Evils of capitalism</a:t>
            </a:r>
          </a:p>
          <a:p>
            <a:r>
              <a:rPr lang="en-US" dirty="0" smtClean="0"/>
              <a:t>Virtues of Socialism (common ownership of goods and even distribution of wealth)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Marxist Criticism and Literature</a:t>
            </a:r>
            <a:endParaRPr lang="en-US" dirty="0"/>
          </a:p>
        </p:txBody>
      </p:sp>
      <p:sp>
        <p:nvSpPr>
          <p:cNvPr id="3" name="Content Placeholder 2"/>
          <p:cNvSpPr>
            <a:spLocks noGrp="1"/>
          </p:cNvSpPr>
          <p:nvPr>
            <p:ph idx="1"/>
          </p:nvPr>
        </p:nvSpPr>
        <p:spPr/>
        <p:txBody>
          <a:bodyPr/>
          <a:lstStyle/>
          <a:p>
            <a:pPr>
              <a:buNone/>
            </a:pPr>
            <a:r>
              <a:rPr lang="en-US" dirty="0" smtClean="0"/>
              <a:t>Critics ask:</a:t>
            </a:r>
          </a:p>
          <a:p>
            <a:r>
              <a:rPr lang="en-US" dirty="0" smtClean="0"/>
              <a:t>What social class is represented in a positive light?</a:t>
            </a:r>
          </a:p>
          <a:p>
            <a:r>
              <a:rPr lang="en-US" dirty="0" smtClean="0"/>
              <a:t>What economic values are reinforced?</a:t>
            </a:r>
          </a:p>
          <a:p>
            <a:r>
              <a:rPr lang="en-US" dirty="0" smtClean="0"/>
              <a:t>How do the characters from different classes interact?  Conflict?</a:t>
            </a:r>
          </a:p>
          <a:p>
            <a:r>
              <a:rPr lang="en-US" dirty="0" smtClean="0"/>
              <a:t>What social class will benefit if this novel is well-received?</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Criticism</a:t>
            </a:r>
            <a:endParaRPr lang="en-US" dirty="0"/>
          </a:p>
        </p:txBody>
      </p:sp>
      <p:sp>
        <p:nvSpPr>
          <p:cNvPr id="3" name="Content Placeholder 2"/>
          <p:cNvSpPr>
            <a:spLocks noGrp="1"/>
          </p:cNvSpPr>
          <p:nvPr>
            <p:ph idx="1"/>
          </p:nvPr>
        </p:nvSpPr>
        <p:spPr/>
        <p:txBody>
          <a:bodyPr/>
          <a:lstStyle/>
          <a:p>
            <a:pPr>
              <a:buNone/>
            </a:pPr>
            <a:r>
              <a:rPr lang="en-US" dirty="0" smtClean="0"/>
              <a:t>Main Idea:  How does the work represent women and their equality to men?</a:t>
            </a:r>
          </a:p>
          <a:p>
            <a:r>
              <a:rPr lang="en-US" sz="2800" dirty="0" smtClean="0"/>
              <a:t>How are male and female roles defined?</a:t>
            </a:r>
          </a:p>
          <a:p>
            <a:r>
              <a:rPr lang="en-US" sz="2800" dirty="0" smtClean="0"/>
              <a:t>What are the power relationships between men and women?</a:t>
            </a:r>
          </a:p>
          <a:p>
            <a:r>
              <a:rPr lang="en-US" sz="2800" dirty="0" smtClean="0"/>
              <a:t>How does the work portray sisterhood and the power of women working together?</a:t>
            </a:r>
          </a:p>
          <a:p>
            <a:r>
              <a:rPr lang="en-US" sz="2800" dirty="0" smtClean="0"/>
              <a:t>What does the work reveal about the economic and social effects of patriarchy?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African-American Criticism</a:t>
            </a:r>
          </a:p>
        </p:txBody>
      </p:sp>
      <p:sp>
        <p:nvSpPr>
          <p:cNvPr id="3" name="Content Placeholder 2"/>
          <p:cNvSpPr>
            <a:spLocks noGrp="1"/>
          </p:cNvSpPr>
          <p:nvPr>
            <p:ph idx="1"/>
          </p:nvPr>
        </p:nvSpPr>
        <p:spPr>
          <a:xfrm>
            <a:off x="762000" y="1447800"/>
            <a:ext cx="8382000" cy="4724400"/>
          </a:xfrm>
        </p:spPr>
        <p:txBody>
          <a:bodyPr/>
          <a:lstStyle/>
          <a:p>
            <a:pPr>
              <a:buNone/>
            </a:pPr>
            <a:r>
              <a:rPr lang="en-US" dirty="0" smtClean="0"/>
              <a:t>Main Idea:  How does this work depict African-American characters and culture?</a:t>
            </a:r>
          </a:p>
          <a:p>
            <a:r>
              <a:rPr lang="en-US" sz="2800" dirty="0" smtClean="0"/>
              <a:t>How are the politics of race portrayed?</a:t>
            </a:r>
          </a:p>
          <a:p>
            <a:r>
              <a:rPr lang="en-US" sz="2800" dirty="0" smtClean="0"/>
              <a:t>Do the characters reflect Eurocentric or </a:t>
            </a:r>
            <a:r>
              <a:rPr lang="en-US" sz="2800" dirty="0" err="1" smtClean="0"/>
              <a:t>Afrocentric</a:t>
            </a:r>
            <a:r>
              <a:rPr lang="en-US" sz="2800" dirty="0" smtClean="0"/>
              <a:t> cultural traits?</a:t>
            </a:r>
          </a:p>
          <a:p>
            <a:r>
              <a:rPr lang="en-US" sz="2800" dirty="0" smtClean="0"/>
              <a:t>If written by a white author – how does this work reveal the attitudes of white Americans toward black Americans?</a:t>
            </a:r>
          </a:p>
          <a:p>
            <a:r>
              <a:rPr lang="en-US" sz="2800" dirty="0" smtClean="0"/>
              <a:t>How does the work empower African-Americans?</a:t>
            </a:r>
          </a:p>
          <a:p>
            <a:r>
              <a:rPr lang="en-US" sz="2800" dirty="0" smtClean="0"/>
              <a:t>How are economic and psychological issues affected by race in this work?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Assignment - </a:t>
            </a:r>
            <a:endParaRPr lang="en-US" dirty="0"/>
          </a:p>
        </p:txBody>
      </p:sp>
      <p:sp>
        <p:nvSpPr>
          <p:cNvPr id="3" name="Content Placeholder 2"/>
          <p:cNvSpPr>
            <a:spLocks noGrp="1"/>
          </p:cNvSpPr>
          <p:nvPr>
            <p:ph idx="1"/>
          </p:nvPr>
        </p:nvSpPr>
        <p:spPr/>
        <p:txBody>
          <a:bodyPr/>
          <a:lstStyle/>
          <a:p>
            <a:r>
              <a:rPr lang="en-US" dirty="0" smtClean="0"/>
              <a:t>In your group, read the article you are assigned.  </a:t>
            </a:r>
          </a:p>
          <a:p>
            <a:r>
              <a:rPr lang="en-US" dirty="0" smtClean="0"/>
              <a:t>Highlight/underline the details from the play that this critic focuses on.</a:t>
            </a:r>
          </a:p>
          <a:p>
            <a:r>
              <a:rPr lang="en-US" dirty="0" smtClean="0"/>
              <a:t>Mark the elements that you agree or disagree with or that you have questions about.</a:t>
            </a:r>
          </a:p>
          <a:p>
            <a:r>
              <a:rPr lang="en-US" dirty="0" smtClean="0"/>
              <a:t>We will discuss it together.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about Criticism</a:t>
            </a:r>
            <a:endParaRPr lang="en-US" dirty="0"/>
          </a:p>
        </p:txBody>
      </p:sp>
      <p:sp>
        <p:nvSpPr>
          <p:cNvPr id="3" name="Content Placeholder 2"/>
          <p:cNvSpPr>
            <a:spLocks noGrp="1"/>
          </p:cNvSpPr>
          <p:nvPr>
            <p:ph idx="1"/>
          </p:nvPr>
        </p:nvSpPr>
        <p:spPr>
          <a:xfrm>
            <a:off x="914400" y="1524000"/>
            <a:ext cx="8077200" cy="5181600"/>
          </a:xfrm>
        </p:spPr>
        <p:txBody>
          <a:bodyPr/>
          <a:lstStyle/>
          <a:p>
            <a:pPr>
              <a:buNone/>
            </a:pPr>
            <a:r>
              <a:rPr lang="en-US" sz="2000" dirty="0" smtClean="0"/>
              <a:t>1) Summarize the thesis of the article in a couple of sentences. (“In her article ___ Jane Doe argues…”)</a:t>
            </a:r>
          </a:p>
          <a:p>
            <a:pPr>
              <a:buNone/>
            </a:pPr>
            <a:r>
              <a:rPr lang="en-US" sz="2000" dirty="0" smtClean="0"/>
              <a:t>2) Summarize one or two key points made in the article.  Explain the writer’s point and the key pieces of text that he uses.</a:t>
            </a:r>
          </a:p>
          <a:p>
            <a:pPr>
              <a:buNone/>
            </a:pPr>
            <a:r>
              <a:rPr lang="en-US" sz="2000" dirty="0" smtClean="0"/>
              <a:t>3) Analysis – Are these points well made and convincing?  Or is it a weak argument?  </a:t>
            </a:r>
          </a:p>
          <a:p>
            <a:pPr>
              <a:buNone/>
            </a:pPr>
            <a:r>
              <a:rPr lang="en-US" sz="2000" dirty="0" smtClean="0"/>
              <a:t>	- Does this angle help you understand the text, or add to your understanding of characters?  Or does is it out of sync with your reading of the play, confusing or unnecessary?</a:t>
            </a:r>
          </a:p>
          <a:p>
            <a:pPr>
              <a:buNone/>
            </a:pPr>
            <a:r>
              <a:rPr lang="en-US" sz="2000" dirty="0" smtClean="0"/>
              <a:t>4)  Draw a conclusion – Ultimately, is this an important criticism or a misguided angle?</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Criticism Assignment</a:t>
            </a:r>
            <a:endParaRPr lang="en-US" dirty="0"/>
          </a:p>
        </p:txBody>
      </p:sp>
      <p:sp>
        <p:nvSpPr>
          <p:cNvPr id="3" name="Content Placeholder 2"/>
          <p:cNvSpPr>
            <a:spLocks noGrp="1"/>
          </p:cNvSpPr>
          <p:nvPr>
            <p:ph idx="1"/>
          </p:nvPr>
        </p:nvSpPr>
        <p:spPr/>
        <p:txBody>
          <a:bodyPr/>
          <a:lstStyle/>
          <a:p>
            <a:r>
              <a:rPr lang="en-US" dirty="0" smtClean="0"/>
              <a:t>In your group, read the article you are assigned.  </a:t>
            </a:r>
          </a:p>
          <a:p>
            <a:r>
              <a:rPr lang="en-US" dirty="0" smtClean="0"/>
              <a:t>What is this critic’s angle on the play?  What is his/her main point?</a:t>
            </a:r>
          </a:p>
          <a:p>
            <a:r>
              <a:rPr lang="en-US" dirty="0" smtClean="0"/>
              <a:t>What details from the play does he/she use to support this theory?</a:t>
            </a:r>
          </a:p>
          <a:p>
            <a:r>
              <a:rPr lang="en-US" dirty="0" smtClean="0"/>
              <a:t>Do you agree/disagree with this analysis?</a:t>
            </a:r>
          </a:p>
          <a:p>
            <a:r>
              <a:rPr lang="en-US" dirty="0" smtClean="0"/>
              <a:t>Discuss with your group how this analysis affects your understanding of the play.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Article Summaries</a:t>
            </a:r>
            <a:endParaRPr lang="en-US" dirty="0"/>
          </a:p>
        </p:txBody>
      </p:sp>
      <p:sp>
        <p:nvSpPr>
          <p:cNvPr id="3" name="Content Placeholder 2"/>
          <p:cNvSpPr>
            <a:spLocks noGrp="1"/>
          </p:cNvSpPr>
          <p:nvPr>
            <p:ph idx="1"/>
          </p:nvPr>
        </p:nvSpPr>
        <p:spPr>
          <a:xfrm>
            <a:off x="914400" y="1524000"/>
            <a:ext cx="8077200" cy="5181600"/>
          </a:xfrm>
        </p:spPr>
        <p:txBody>
          <a:bodyPr/>
          <a:lstStyle/>
          <a:p>
            <a:pPr>
              <a:buNone/>
            </a:pPr>
            <a:r>
              <a:rPr lang="en-US" sz="2000" dirty="0" smtClean="0"/>
              <a:t>1) </a:t>
            </a:r>
            <a:r>
              <a:rPr lang="en-US" sz="2800" dirty="0" smtClean="0"/>
              <a:t>Summarize the thesis of the article in a couple of sentences. (“In her article ___ Jane Doe argues…”)</a:t>
            </a:r>
          </a:p>
          <a:p>
            <a:pPr>
              <a:buNone/>
            </a:pPr>
            <a:r>
              <a:rPr lang="en-US" sz="2800" dirty="0" smtClean="0"/>
              <a:t>2) Summarize one or two key points made in the article.  </a:t>
            </a:r>
            <a:endParaRPr lang="en-US" sz="2800" dirty="0" smtClean="0"/>
          </a:p>
          <a:p>
            <a:pPr>
              <a:buNone/>
            </a:pPr>
            <a:r>
              <a:rPr lang="en-US" sz="2800" dirty="0" smtClean="0"/>
              <a:t>3</a:t>
            </a:r>
            <a:r>
              <a:rPr lang="en-US" sz="2800" dirty="0" smtClean="0"/>
              <a:t>) </a:t>
            </a:r>
            <a:r>
              <a:rPr lang="en-US" sz="2800" dirty="0" smtClean="0"/>
              <a:t>Explain </a:t>
            </a:r>
            <a:r>
              <a:rPr lang="en-US" sz="2800" dirty="0" smtClean="0"/>
              <a:t>the </a:t>
            </a:r>
            <a:r>
              <a:rPr lang="en-US" sz="2800" dirty="0"/>
              <a:t>key pieces of text that </a:t>
            </a:r>
            <a:r>
              <a:rPr lang="en-US" sz="2800" dirty="0" smtClean="0"/>
              <a:t>he/she </a:t>
            </a:r>
            <a:r>
              <a:rPr lang="en-US" sz="2800" dirty="0"/>
              <a:t>uses.</a:t>
            </a:r>
          </a:p>
          <a:p>
            <a:pPr marL="514350" indent="-514350">
              <a:buAutoNum type="arabicParenR" startAt="4"/>
            </a:pPr>
            <a:r>
              <a:rPr lang="en-US" sz="2800" dirty="0" smtClean="0"/>
              <a:t>Draw </a:t>
            </a:r>
            <a:r>
              <a:rPr lang="en-US" sz="2800" dirty="0" smtClean="0"/>
              <a:t>a conclusion – Ultimately, is this an important criticism or a misguided angle</a:t>
            </a:r>
            <a:r>
              <a:rPr lang="en-US" sz="2800" dirty="0" smtClean="0"/>
              <a:t>?</a:t>
            </a:r>
          </a:p>
          <a:p>
            <a:pPr marL="0" indent="0">
              <a:buNone/>
            </a:pPr>
            <a:r>
              <a:rPr lang="en-US" sz="2800" dirty="0" smtClean="0"/>
              <a:t>** There will be more than one main point in each article, usually with a </a:t>
            </a:r>
            <a:r>
              <a:rPr lang="en-US" sz="2800" smtClean="0"/>
              <a:t>central focus.</a:t>
            </a:r>
            <a:endParaRPr lang="en-US" sz="2800" dirty="0"/>
          </a:p>
        </p:txBody>
      </p:sp>
    </p:spTree>
    <p:extLst>
      <p:ext uri="{BB962C8B-B14F-4D97-AF65-F5344CB8AC3E}">
        <p14:creationId xmlns:p14="http://schemas.microsoft.com/office/powerpoint/2010/main" val="1139245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Literary Criticism?</a:t>
            </a:r>
            <a:endParaRPr lang="en-US" dirty="0"/>
          </a:p>
        </p:txBody>
      </p:sp>
      <p:sp>
        <p:nvSpPr>
          <p:cNvPr id="3" name="Content Placeholder 2"/>
          <p:cNvSpPr>
            <a:spLocks noGrp="1"/>
          </p:cNvSpPr>
          <p:nvPr>
            <p:ph idx="1"/>
          </p:nvPr>
        </p:nvSpPr>
        <p:spPr/>
        <p:txBody>
          <a:bodyPr/>
          <a:lstStyle/>
          <a:p>
            <a:r>
              <a:rPr lang="en-US" dirty="0" smtClean="0"/>
              <a:t>The study, analysis, and evaluation of a work of literature</a:t>
            </a:r>
          </a:p>
          <a:p>
            <a:r>
              <a:rPr lang="en-US" dirty="0" smtClean="0"/>
              <a:t>Each school of criticism uses a different focus or angle of analysis</a:t>
            </a:r>
          </a:p>
          <a:p>
            <a:endParaRPr lang="en-US" dirty="0" smtClean="0"/>
          </a:p>
          <a:p>
            <a:endParaRPr lang="en-US" dirty="0" smtClean="0"/>
          </a:p>
          <a:p>
            <a:endParaRPr lang="en-US" dirty="0"/>
          </a:p>
          <a:p>
            <a:pPr>
              <a:buNone/>
            </a:pPr>
            <a:r>
              <a:rPr lang="en-US" sz="2000" dirty="0" smtClean="0"/>
              <a:t>Source:  Purdue Owl Writing Lab</a:t>
            </a:r>
          </a:p>
          <a:p>
            <a:pPr>
              <a:buNone/>
            </a:pPr>
            <a:r>
              <a:rPr lang="en-US" dirty="0"/>
              <a:t>	</a:t>
            </a:r>
            <a:r>
              <a:rPr lang="en-US" sz="2000" dirty="0" smtClean="0"/>
              <a:t>https://owl.english.purdue.edu/owl/resource/722/01/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Purpose does it serve?</a:t>
            </a:r>
            <a:endParaRPr lang="en-US" dirty="0"/>
          </a:p>
        </p:txBody>
      </p:sp>
      <p:sp>
        <p:nvSpPr>
          <p:cNvPr id="3" name="Content Placeholder 2"/>
          <p:cNvSpPr>
            <a:spLocks noGrp="1"/>
          </p:cNvSpPr>
          <p:nvPr>
            <p:ph idx="1"/>
          </p:nvPr>
        </p:nvSpPr>
        <p:spPr/>
        <p:txBody>
          <a:bodyPr/>
          <a:lstStyle/>
          <a:p>
            <a:pPr>
              <a:buNone/>
            </a:pPr>
            <a:r>
              <a:rPr lang="en-US" dirty="0" smtClean="0"/>
              <a:t>Viewing literature through these different angles can:</a:t>
            </a:r>
          </a:p>
          <a:p>
            <a:r>
              <a:rPr lang="en-US" dirty="0" smtClean="0"/>
              <a:t>reveal deep or hidden meaning in a work</a:t>
            </a:r>
          </a:p>
          <a:p>
            <a:r>
              <a:rPr lang="en-US" dirty="0" smtClean="0"/>
              <a:t>identify the cultural values or beliefs within a novel or play</a:t>
            </a:r>
          </a:p>
          <a:p>
            <a:r>
              <a:rPr lang="en-US" dirty="0" smtClean="0"/>
              <a:t>relate the work to themes in other literature and the world beyond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Critics</a:t>
            </a:r>
            <a:endParaRPr lang="en-US" dirty="0"/>
          </a:p>
        </p:txBody>
      </p:sp>
      <p:sp>
        <p:nvSpPr>
          <p:cNvPr id="3" name="Content Placeholder 2"/>
          <p:cNvSpPr>
            <a:spLocks noGrp="1"/>
          </p:cNvSpPr>
          <p:nvPr>
            <p:ph idx="1"/>
          </p:nvPr>
        </p:nvSpPr>
        <p:spPr/>
        <p:txBody>
          <a:bodyPr/>
          <a:lstStyle/>
          <a:p>
            <a:r>
              <a:rPr lang="en-US" dirty="0" smtClean="0"/>
              <a:t>Plato – The Moralist View</a:t>
            </a:r>
          </a:p>
          <a:p>
            <a:pPr lvl="1"/>
            <a:r>
              <a:rPr lang="en-US" sz="2400" dirty="0" smtClean="0"/>
              <a:t>Worthwhile literature must contain a moral or virtuous lesson</a:t>
            </a:r>
            <a:endParaRPr lang="en-US" sz="2400" dirty="0"/>
          </a:p>
          <a:p>
            <a:r>
              <a:rPr lang="en-US" dirty="0" smtClean="0"/>
              <a:t>Aristotle – Dramatic Construction</a:t>
            </a:r>
          </a:p>
          <a:p>
            <a:pPr lvl="1"/>
            <a:r>
              <a:rPr lang="en-US" sz="2400" dirty="0" smtClean="0"/>
              <a:t>Effective literature or drama must have a satisfying plot structure, the proper balance of conflict, character development and resolution</a:t>
            </a:r>
          </a:p>
          <a:p>
            <a:r>
              <a:rPr lang="en-US" dirty="0" smtClean="0"/>
              <a:t>These schools of thought are the basis and beginnings of the discipline of criticism.</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Reader-Response Theory (</a:t>
            </a:r>
            <a:r>
              <a:rPr lang="en-US" dirty="0" err="1" smtClean="0"/>
              <a:t>Deconstructionalist</a:t>
            </a:r>
            <a:r>
              <a:rPr lang="en-US" dirty="0" smtClean="0"/>
              <a:t>)</a:t>
            </a:r>
            <a:endParaRPr lang="en-US" dirty="0"/>
          </a:p>
        </p:txBody>
      </p:sp>
      <p:sp>
        <p:nvSpPr>
          <p:cNvPr id="3" name="Content Placeholder 2"/>
          <p:cNvSpPr>
            <a:spLocks noGrp="1"/>
          </p:cNvSpPr>
          <p:nvPr>
            <p:ph idx="1"/>
          </p:nvPr>
        </p:nvSpPr>
        <p:spPr/>
        <p:txBody>
          <a:bodyPr/>
          <a:lstStyle/>
          <a:p>
            <a:r>
              <a:rPr lang="en-US" sz="2800" dirty="0" smtClean="0"/>
              <a:t>This theory maintains that meaning is created by the reader’s interaction with text, not text itself.</a:t>
            </a:r>
          </a:p>
          <a:p>
            <a:r>
              <a:rPr lang="en-US" sz="2800" dirty="0" smtClean="0"/>
              <a:t>Every reader can have a different response and each is valid based on his/her life experiences.</a:t>
            </a:r>
          </a:p>
          <a:p>
            <a:r>
              <a:rPr lang="en-US" sz="2800" dirty="0" smtClean="0"/>
              <a:t>A reader’s interpretation of the same text might change over time and circumstance</a:t>
            </a:r>
          </a:p>
          <a:p>
            <a:r>
              <a:rPr lang="en-US" sz="2800" dirty="0" smtClean="0"/>
              <a:t>However, these interpretations must still be validated and arguable through examples from the text.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Text-based Theory (</a:t>
            </a:r>
            <a:r>
              <a:rPr lang="en-US" dirty="0" err="1" smtClean="0"/>
              <a:t>Structuralist</a:t>
            </a:r>
            <a:r>
              <a:rPr lang="en-US" dirty="0" smtClean="0"/>
              <a:t>)</a:t>
            </a:r>
            <a:endParaRPr lang="en-US" dirty="0"/>
          </a:p>
        </p:txBody>
      </p:sp>
      <p:sp>
        <p:nvSpPr>
          <p:cNvPr id="3" name="Content Placeholder 2"/>
          <p:cNvSpPr>
            <a:spLocks noGrp="1"/>
          </p:cNvSpPr>
          <p:nvPr>
            <p:ph idx="1"/>
          </p:nvPr>
        </p:nvSpPr>
        <p:spPr/>
        <p:txBody>
          <a:bodyPr/>
          <a:lstStyle/>
          <a:p>
            <a:r>
              <a:rPr lang="en-US" dirty="0" smtClean="0"/>
              <a:t>This school focuses on the work itself and ignores any and all outside factors, including the author’s life, time period in which it was written, and reader response</a:t>
            </a:r>
          </a:p>
          <a:p>
            <a:r>
              <a:rPr lang="en-US" dirty="0" smtClean="0"/>
              <a:t>The meaning and interpretation of the text is found within the words, plot, and characters of the novel itself.</a:t>
            </a:r>
          </a:p>
          <a:p>
            <a:r>
              <a:rPr lang="en-US" dirty="0" smtClean="0"/>
              <a:t>Readers may change, but the text does not.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Historicism (Context-based)</a:t>
            </a:r>
            <a:endParaRPr lang="en-US" dirty="0"/>
          </a:p>
        </p:txBody>
      </p:sp>
      <p:sp>
        <p:nvSpPr>
          <p:cNvPr id="3" name="Content Placeholder 2"/>
          <p:cNvSpPr>
            <a:spLocks noGrp="1"/>
          </p:cNvSpPr>
          <p:nvPr>
            <p:ph idx="1"/>
          </p:nvPr>
        </p:nvSpPr>
        <p:spPr/>
        <p:txBody>
          <a:bodyPr/>
          <a:lstStyle/>
          <a:p>
            <a:pPr>
              <a:buNone/>
            </a:pPr>
            <a:r>
              <a:rPr lang="en-US" dirty="0" smtClean="0"/>
              <a:t>Main Idea:  Cultural and Historical Studies</a:t>
            </a:r>
          </a:p>
          <a:p>
            <a:pPr>
              <a:buNone/>
            </a:pPr>
            <a:r>
              <a:rPr lang="en-US" dirty="0" smtClean="0"/>
              <a:t>Critics Ask:</a:t>
            </a:r>
          </a:p>
          <a:p>
            <a:r>
              <a:rPr lang="en-US" sz="2800" dirty="0" smtClean="0"/>
              <a:t>How does the work reflect the culture of the time in which it was written?</a:t>
            </a:r>
          </a:p>
          <a:p>
            <a:r>
              <a:rPr lang="en-US" sz="2800" dirty="0" smtClean="0"/>
              <a:t>What is the author’s take on the event/time?</a:t>
            </a:r>
          </a:p>
          <a:p>
            <a:r>
              <a:rPr lang="en-US" sz="2800" dirty="0" smtClean="0"/>
              <a:t>How does the work portray or criticize the political leaders of the time?</a:t>
            </a:r>
          </a:p>
          <a:p>
            <a:r>
              <a:rPr lang="en-US" sz="2800" dirty="0" smtClean="0"/>
              <a:t>Does the work address marginalized peoples?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Post-Colonial Criticism</a:t>
            </a:r>
            <a:endParaRPr lang="en-US" dirty="0"/>
          </a:p>
        </p:txBody>
      </p:sp>
      <p:sp>
        <p:nvSpPr>
          <p:cNvPr id="3" name="Content Placeholder 2"/>
          <p:cNvSpPr>
            <a:spLocks noGrp="1"/>
          </p:cNvSpPr>
          <p:nvPr>
            <p:ph idx="1"/>
          </p:nvPr>
        </p:nvSpPr>
        <p:spPr/>
        <p:txBody>
          <a:bodyPr/>
          <a:lstStyle/>
          <a:p>
            <a:pPr>
              <a:buNone/>
            </a:pPr>
            <a:r>
              <a:rPr lang="en-US" dirty="0" smtClean="0"/>
              <a:t>Main Idea:  Views on Colonialism &amp; its aftermath from both sides of the issue</a:t>
            </a:r>
          </a:p>
          <a:p>
            <a:r>
              <a:rPr lang="en-US" sz="2800" dirty="0" smtClean="0"/>
              <a:t>How does the text represent colonial issues?</a:t>
            </a:r>
          </a:p>
          <a:p>
            <a:r>
              <a:rPr lang="en-US" sz="2800" dirty="0" smtClean="0"/>
              <a:t>What does the text reveal about cultural differences between the peoples?</a:t>
            </a:r>
          </a:p>
          <a:p>
            <a:r>
              <a:rPr lang="en-US" sz="2800" dirty="0" smtClean="0"/>
              <a:t>What problems of the post-colonial era are addressed and what solutions are proposed?</a:t>
            </a:r>
          </a:p>
          <a:p>
            <a:r>
              <a:rPr lang="en-US" sz="2800" dirty="0" smtClean="0"/>
              <a:t>Does the text reinforce or undermine Western cultural beliefs?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Psychoanalytic Criticism</a:t>
            </a:r>
            <a:endParaRPr lang="en-US" dirty="0"/>
          </a:p>
        </p:txBody>
      </p:sp>
      <p:sp>
        <p:nvSpPr>
          <p:cNvPr id="3" name="Content Placeholder 2"/>
          <p:cNvSpPr>
            <a:spLocks noGrp="1"/>
          </p:cNvSpPr>
          <p:nvPr>
            <p:ph idx="1"/>
          </p:nvPr>
        </p:nvSpPr>
        <p:spPr/>
        <p:txBody>
          <a:bodyPr/>
          <a:lstStyle/>
          <a:p>
            <a:pPr>
              <a:buNone/>
            </a:pPr>
            <a:r>
              <a:rPr lang="en-US" sz="2800" dirty="0" smtClean="0"/>
              <a:t>Main Idea: Psychology of the Characters/Author</a:t>
            </a:r>
          </a:p>
          <a:p>
            <a:pPr>
              <a:buNone/>
            </a:pPr>
            <a:r>
              <a:rPr lang="en-US" sz="2800" dirty="0" smtClean="0"/>
              <a:t>Builds on the theories of Sigmund Freud:</a:t>
            </a:r>
          </a:p>
          <a:p>
            <a:r>
              <a:rPr lang="en-US" sz="2800" dirty="0" smtClean="0"/>
              <a:t>Unconscious Desires and Fears and Defense Mechanisms (repressed memory, denial, regression, fear of intimacy…)</a:t>
            </a:r>
          </a:p>
          <a:p>
            <a:r>
              <a:rPr lang="en-US" sz="2800" dirty="0" smtClean="0"/>
              <a:t>Id (desire, pleasure), Ego (conscious, rational), Superego (unconscious, internal morality)</a:t>
            </a:r>
            <a:endParaRPr lang="en-US" sz="2400" dirty="0" smtClean="0"/>
          </a:p>
          <a:p>
            <a:r>
              <a:rPr lang="en-US" sz="2800" dirty="0" smtClean="0"/>
              <a:t>Oedipus Complex – relationship with the mother leads to competition between child and father</a:t>
            </a:r>
          </a:p>
          <a:p>
            <a:endParaRPr lang="en-US" sz="2800" dirty="0" smtClean="0"/>
          </a:p>
          <a:p>
            <a:endParaRPr lang="en-US" sz="2800" dirty="0" smtClean="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ibrary collage design template">
  <a:themeElements>
    <a:clrScheme name="">
      <a:dk1>
        <a:srgbClr val="000066"/>
      </a:dk1>
      <a:lt1>
        <a:srgbClr val="FFFFFF"/>
      </a:lt1>
      <a:dk2>
        <a:srgbClr val="FFFFFF"/>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fontScheme name="PPP_SEDUC_TXT_Library_Colla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EDUC_TXT_Library_Col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EDUC_TXT_Library_Col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EDUC_TXT_Library_Col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EDUC_TXT_Library_Col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EDUC_TXT_Library_Col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EDUC_TXT_Library_Coll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EDUC_TXT_Library_Col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EDUC_TXT_Library_Col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EDUC_TXT_Library_Col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EDUC_TXT_Library_Col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EDUC_TXT_Library_Col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EDUC_TXT_Library_Collag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14">
        <a:dk1>
          <a:srgbClr val="333333"/>
        </a:dk1>
        <a:lt1>
          <a:srgbClr val="FFFFFF"/>
        </a:lt1>
        <a:dk2>
          <a:srgbClr val="000000"/>
        </a:dk2>
        <a:lt2>
          <a:srgbClr val="808080"/>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15">
        <a:dk1>
          <a:srgbClr val="333333"/>
        </a:dk1>
        <a:lt1>
          <a:srgbClr val="FFFFFF"/>
        </a:lt1>
        <a:dk2>
          <a:srgbClr val="FFFFFF"/>
        </a:dk2>
        <a:lt2>
          <a:srgbClr val="808080"/>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16">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Library collage design template</Template>
  <TotalTime>9316</TotalTime>
  <Words>1016</Words>
  <Application>Microsoft Office PowerPoint</Application>
  <PresentationFormat>On-screen Show (4:3)</PresentationFormat>
  <Paragraphs>107</Paragraphs>
  <Slides>18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Library collage design template</vt:lpstr>
      <vt:lpstr>Literary Criticism</vt:lpstr>
      <vt:lpstr>What is Literary Criticism?</vt:lpstr>
      <vt:lpstr>What Purpose does it serve?</vt:lpstr>
      <vt:lpstr>The First Critics</vt:lpstr>
      <vt:lpstr>Reader-Response Theory (Deconstructionalist)</vt:lpstr>
      <vt:lpstr>Text-based Theory (Structuralist)</vt:lpstr>
      <vt:lpstr>New Historicism (Context-based)</vt:lpstr>
      <vt:lpstr>Post-Colonial Criticism</vt:lpstr>
      <vt:lpstr>Psychoanalytic Criticism</vt:lpstr>
      <vt:lpstr>Psychoanalytic Theory Applied to Literature</vt:lpstr>
      <vt:lpstr>Marxist Criticism</vt:lpstr>
      <vt:lpstr>Marxist Criticism and Literature</vt:lpstr>
      <vt:lpstr>Feminist Criticism</vt:lpstr>
      <vt:lpstr>African-American Criticism</vt:lpstr>
      <vt:lpstr>Criticism Assignment - </vt:lpstr>
      <vt:lpstr>Writing about Criticism</vt:lpstr>
      <vt:lpstr>Group Criticism Assignment</vt:lpstr>
      <vt:lpstr>Critical Article Summaries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Criticism</dc:title>
  <dc:creator>Danny n Lois Bennett</dc:creator>
  <cp:lastModifiedBy>Lois Bennett</cp:lastModifiedBy>
  <cp:revision>12</cp:revision>
  <dcterms:created xsi:type="dcterms:W3CDTF">2014-01-13T03:20:15Z</dcterms:created>
  <dcterms:modified xsi:type="dcterms:W3CDTF">2016-01-29T15:04:15Z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TC102885671033</vt:lpwstr>
  </property>
</Properties>
</file>